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7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C522FA0-AEA9-4D18-85D2-937B10E8424C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B0E96BB-9B02-4EC6-A40A-A2A9DFC42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2420888"/>
            <a:ext cx="6768752" cy="1512168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Arial Black" pitchFamily="34" charset="0"/>
              </a:rPr>
              <a:t>"Личностно-ориентированная  технология </a:t>
            </a:r>
            <a:br>
              <a:rPr lang="ru-RU" sz="2800" i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2800" i="1" dirty="0" smtClean="0">
                <a:solidFill>
                  <a:srgbClr val="FF0000"/>
                </a:solidFill>
                <a:latin typeface="Arial Black" pitchFamily="34" charset="0"/>
              </a:rPr>
              <a:t>в работе с дошкольниками»</a:t>
            </a:r>
            <a:endParaRPr lang="ru-RU" sz="2800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Подготовила: </a:t>
            </a:r>
          </a:p>
          <a:p>
            <a:r>
              <a:rPr lang="ru-RU" dirty="0" smtClean="0"/>
              <a:t>воспитатель МДОУ «Детский сад </a:t>
            </a:r>
            <a:r>
              <a:rPr lang="ru-RU" dirty="0" smtClean="0"/>
              <a:t>№2» </a:t>
            </a:r>
          </a:p>
          <a:p>
            <a:r>
              <a:rPr lang="ru-RU" dirty="0" err="1" smtClean="0"/>
              <a:t>Байвалюк</a:t>
            </a:r>
            <a:r>
              <a:rPr lang="ru-RU" smtClean="0"/>
              <a:t> И.Д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3861048"/>
          </a:xfrm>
        </p:spPr>
        <p:txBody>
          <a:bodyPr>
            <a:noAutofit/>
          </a:bodyPr>
          <a:lstStyle/>
          <a:p>
            <a:r>
              <a:rPr lang="ru-RU" sz="2800" b="1" i="1" cap="none" dirty="0" smtClean="0">
                <a:solidFill>
                  <a:srgbClr val="FF0000"/>
                </a:solidFill>
              </a:rPr>
              <a:t/>
            </a:r>
            <a:br>
              <a:rPr lang="ru-RU" sz="2800" b="1" i="1" cap="none" dirty="0" smtClean="0">
                <a:solidFill>
                  <a:srgbClr val="FF0000"/>
                </a:solidFill>
              </a:rPr>
            </a:br>
            <a:r>
              <a:rPr lang="ru-RU" sz="2800" b="1" i="1" cap="none" dirty="0" smtClean="0">
                <a:solidFill>
                  <a:srgbClr val="FF0000"/>
                </a:solidFill>
              </a:rPr>
              <a:t/>
            </a:r>
            <a:br>
              <a:rPr lang="ru-RU" sz="2800" b="1" i="1" cap="none" dirty="0" smtClean="0">
                <a:solidFill>
                  <a:srgbClr val="FF0000"/>
                </a:solidFill>
              </a:rPr>
            </a:br>
            <a:r>
              <a:rPr lang="ru-RU" sz="2800" b="1" i="1" cap="none" dirty="0" smtClean="0">
                <a:solidFill>
                  <a:srgbClr val="FF0000"/>
                </a:solidFill>
              </a:rPr>
              <a:t/>
            </a:r>
            <a:br>
              <a:rPr lang="ru-RU" sz="2800" b="1" i="1" cap="none" dirty="0" smtClean="0">
                <a:solidFill>
                  <a:srgbClr val="FF0000"/>
                </a:solidFill>
              </a:rPr>
            </a:br>
            <a:r>
              <a:rPr lang="ru-RU" sz="2800" b="1" i="1" cap="none" dirty="0" smtClean="0">
                <a:solidFill>
                  <a:srgbClr val="FF0000"/>
                </a:solidFill>
              </a:rPr>
              <a:t/>
            </a:r>
            <a:br>
              <a:rPr lang="ru-RU" sz="2800" b="1" i="1" cap="none" dirty="0" smtClean="0">
                <a:solidFill>
                  <a:srgbClr val="FF0000"/>
                </a:solidFill>
              </a:rPr>
            </a:br>
            <a:r>
              <a:rPr lang="ru-RU" sz="2800" b="1" i="1" cap="none" dirty="0" smtClean="0">
                <a:solidFill>
                  <a:srgbClr val="FF0000"/>
                </a:solidFill>
              </a:rPr>
              <a:t/>
            </a:r>
            <a:br>
              <a:rPr lang="ru-RU" sz="2800" b="1" i="1" cap="none" dirty="0" smtClean="0">
                <a:solidFill>
                  <a:srgbClr val="FF0000"/>
                </a:solidFill>
              </a:rPr>
            </a:br>
            <a:r>
              <a:rPr lang="ru-RU" sz="2800" b="1" i="1" cap="none" dirty="0" smtClean="0">
                <a:solidFill>
                  <a:srgbClr val="FF0000"/>
                </a:solidFill>
              </a:rPr>
              <a:t/>
            </a:r>
            <a:br>
              <a:rPr lang="ru-RU" sz="2800" b="1" i="1" cap="none" dirty="0" smtClean="0">
                <a:solidFill>
                  <a:srgbClr val="FF0000"/>
                </a:solidFill>
              </a:rPr>
            </a:br>
            <a:r>
              <a:rPr lang="ru-RU" sz="2800" b="1" i="1" cap="none" dirty="0" smtClean="0">
                <a:solidFill>
                  <a:srgbClr val="FF0000"/>
                </a:solidFill>
              </a:rPr>
              <a:t/>
            </a:r>
            <a:br>
              <a:rPr lang="ru-RU" sz="2800" b="1" i="1" cap="none" dirty="0" smtClean="0">
                <a:solidFill>
                  <a:srgbClr val="FF0000"/>
                </a:solidFill>
              </a:rPr>
            </a:br>
            <a:r>
              <a:rPr lang="ru-RU" sz="2800" b="1" i="1" cap="none" dirty="0" smtClean="0">
                <a:solidFill>
                  <a:srgbClr val="FF0000"/>
                </a:solidFill>
              </a:rPr>
              <a:t/>
            </a:r>
            <a:br>
              <a:rPr lang="ru-RU" sz="2800" b="1" i="1" cap="none" dirty="0" smtClean="0">
                <a:solidFill>
                  <a:srgbClr val="FF0000"/>
                </a:solidFill>
              </a:rPr>
            </a:br>
            <a:r>
              <a:rPr lang="ru-RU" sz="2800" b="1" i="1" cap="none" dirty="0" smtClean="0">
                <a:solidFill>
                  <a:srgbClr val="FF0000"/>
                </a:solidFill>
              </a:rPr>
              <a:t/>
            </a:r>
            <a:br>
              <a:rPr lang="ru-RU" sz="2800" b="1" i="1" cap="none" dirty="0" smtClean="0">
                <a:solidFill>
                  <a:srgbClr val="FF0000"/>
                </a:solidFill>
              </a:rPr>
            </a:br>
            <a:r>
              <a:rPr lang="ru-RU" sz="2800" b="1" i="1" cap="none" dirty="0" smtClean="0">
                <a:solidFill>
                  <a:srgbClr val="FF0000"/>
                </a:solidFill>
              </a:rPr>
              <a:t/>
            </a:r>
            <a:br>
              <a:rPr lang="ru-RU" sz="2800" b="1" i="1" cap="none" dirty="0" smtClean="0">
                <a:solidFill>
                  <a:srgbClr val="FF0000"/>
                </a:solidFill>
              </a:rPr>
            </a:br>
            <a:r>
              <a:rPr lang="ru-RU" sz="2800" b="1" i="1" cap="none" dirty="0" smtClean="0">
                <a:solidFill>
                  <a:srgbClr val="FF0000"/>
                </a:solidFill>
                <a:latin typeface="Arial Black" pitchFamily="34" charset="0"/>
              </a:rPr>
              <a:t>Личностно-ориентированная технология</a:t>
            </a:r>
            <a:r>
              <a:rPr lang="ru-RU" sz="2800" b="1" i="1" cap="none" dirty="0" smtClean="0">
                <a:latin typeface="Arial Black" pitchFamily="34" charset="0"/>
              </a:rPr>
              <a:t> </a:t>
            </a:r>
            <a:r>
              <a:rPr lang="ru-RU" sz="2800" i="1" cap="none" dirty="0" smtClean="0">
                <a:solidFill>
                  <a:schemeClr val="tx1"/>
                </a:solidFill>
              </a:rPr>
              <a:t>- это организация воспитательного процесса на основе глубокого уважения к личности ребенка, учете особенностей его индивидуального развития, отношения к нему как к сознательному, полноправному участнику воспитательного процесса.</a:t>
            </a:r>
            <a:endParaRPr lang="ru-RU" sz="2800" i="1" cap="none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Шаблон_воспитатели_Кружковая-работа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20452" y="3645023"/>
            <a:ext cx="4820546" cy="28288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Arial Black" pitchFamily="34" charset="0"/>
              </a:rPr>
              <a:t>Задачи личностно-ориентированной технологии: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7467600" cy="4873752"/>
          </a:xfrm>
        </p:spPr>
        <p:txBody>
          <a:bodyPr/>
          <a:lstStyle/>
          <a:p>
            <a:pPr lvl="0"/>
            <a:r>
              <a:rPr lang="ru-RU" dirty="0" smtClean="0"/>
              <a:t>гуманистическая направленность содержания деятельности ДОУ;</a:t>
            </a:r>
          </a:p>
          <a:p>
            <a:pPr lvl="0"/>
            <a:r>
              <a:rPr lang="ru-RU" dirty="0" smtClean="0"/>
              <a:t>обеспечение комфортных, бесконфликтных и безопасных условий </a:t>
            </a:r>
            <a:r>
              <a:rPr lang="ru-RU" b="1" dirty="0" smtClean="0"/>
              <a:t>развития личности ребёнка</a:t>
            </a:r>
            <a:r>
              <a:rPr lang="ru-RU" dirty="0" smtClean="0"/>
              <a:t>, реализация её природных потенциалов;</a:t>
            </a:r>
          </a:p>
          <a:p>
            <a:pPr lvl="0"/>
            <a:r>
              <a:rPr lang="ru-RU" dirty="0" smtClean="0"/>
              <a:t>приоритет </a:t>
            </a:r>
            <a:r>
              <a:rPr lang="ru-RU" b="1" dirty="0" smtClean="0"/>
              <a:t>личностных отношений</a:t>
            </a:r>
            <a:r>
              <a:rPr lang="ru-RU" dirty="0" smtClean="0"/>
              <a:t>;</a:t>
            </a:r>
          </a:p>
          <a:p>
            <a:r>
              <a:rPr lang="ru-RU" dirty="0" smtClean="0"/>
              <a:t>индивидуальный подход к воспитанникам.</a:t>
            </a:r>
            <a:endParaRPr lang="ru-RU" dirty="0"/>
          </a:p>
        </p:txBody>
      </p:sp>
      <p:pic>
        <p:nvPicPr>
          <p:cNvPr id="4" name="Рисунок 3" descr="http://dutsadok.com.ua/clipart/ljudi/deti_mach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725144"/>
            <a:ext cx="2522805" cy="1785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Arial Black" pitchFamily="34" charset="0"/>
              </a:rPr>
              <a:t>Формы  организации :</a:t>
            </a:r>
            <a:endParaRPr lang="ru-RU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467600" cy="5133184"/>
          </a:xfrm>
        </p:spPr>
        <p:txBody>
          <a:bodyPr/>
          <a:lstStyle/>
          <a:p>
            <a:r>
              <a:rPr lang="ru-RU" dirty="0" smtClean="0"/>
              <a:t>игры, занятия, спортивные досуги,</a:t>
            </a:r>
          </a:p>
          <a:p>
            <a:r>
              <a:rPr lang="ru-RU" dirty="0" smtClean="0"/>
              <a:t>беседы, наблюдения,</a:t>
            </a:r>
          </a:p>
          <a:p>
            <a:r>
              <a:rPr lang="ru-RU" dirty="0" smtClean="0"/>
              <a:t>экспериментальная деятельность,</a:t>
            </a:r>
          </a:p>
          <a:p>
            <a:r>
              <a:rPr lang="ru-RU" dirty="0" smtClean="0"/>
              <a:t>упражнения,  гимнастика, массаж,</a:t>
            </a:r>
          </a:p>
          <a:p>
            <a:r>
              <a:rPr lang="ru-RU" dirty="0" smtClean="0"/>
              <a:t>тренинги, этюды, образно-ролевые игры,</a:t>
            </a:r>
          </a:p>
          <a:p>
            <a:r>
              <a:rPr lang="ru-RU" dirty="0" smtClean="0"/>
              <a:t>конкурсы и выставки детского творчества.</a:t>
            </a:r>
          </a:p>
          <a:p>
            <a:endParaRPr lang="ru-RU" dirty="0"/>
          </a:p>
        </p:txBody>
      </p:sp>
      <p:pic>
        <p:nvPicPr>
          <p:cNvPr id="8" name="Рисунок 7" descr="DSC_09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4581128"/>
            <a:ext cx="3059832" cy="2034463"/>
          </a:xfrm>
          <a:prstGeom prst="rect">
            <a:avLst/>
          </a:prstGeom>
        </p:spPr>
      </p:pic>
      <p:pic>
        <p:nvPicPr>
          <p:cNvPr id="7" name="Рисунок 6" descr="detskij-lager-v-podmoskove-na-leto-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4293096"/>
            <a:ext cx="2441848" cy="1831386"/>
          </a:xfrm>
          <a:prstGeom prst="rect">
            <a:avLst/>
          </a:prstGeom>
        </p:spPr>
      </p:pic>
      <p:pic>
        <p:nvPicPr>
          <p:cNvPr id="9" name="Рисунок 8" descr="IMG_52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4293096"/>
            <a:ext cx="2469654" cy="18522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54162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В рамках личностно-ориентированных технологий самостоятельными направлениями выделяются: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72816"/>
            <a:ext cx="7467600" cy="470113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Гуманно-личностные технологии</a:t>
            </a:r>
            <a:r>
              <a:rPr lang="ru-RU" sz="2000" dirty="0" smtClean="0"/>
              <a:t>, отличающиеся своей гуманистической сущностью, психолого-терапевтической направленностью при оказании помощи ребенку с ослабленным здоровьем, в период адаптации к условиям дошкольного образовательного учреждения. 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Технология сотрудничества.</a:t>
            </a:r>
            <a:r>
              <a:rPr lang="ru-RU" sz="2000" dirty="0" smtClean="0"/>
              <a:t> реализует принцип демократизации дошкольного образования, равенство в отношениях педагога с ребенком, партнерство в системе взаимоотношений </a:t>
            </a:r>
            <a:r>
              <a:rPr lang="ru-RU" sz="2000" i="1" dirty="0" smtClean="0"/>
              <a:t>«Взрослый - ребенок»</a:t>
            </a:r>
            <a:r>
              <a:rPr lang="ru-RU" sz="2000" dirty="0" smtClean="0"/>
              <a:t>. 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printonic.ru/uploads/images/2016/04/15/img_5710ad9f00c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797152"/>
            <a:ext cx="237626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vfa0-g8mRV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4797152"/>
            <a:ext cx="8640960" cy="20608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2074242"/>
          </a:xfrm>
        </p:spPr>
        <p:txBody>
          <a:bodyPr>
            <a:normAutofit fontScale="90000"/>
          </a:bodyPr>
          <a:lstStyle/>
          <a:p>
            <a:r>
              <a:rPr lang="ru-RU" sz="2400" b="1" i="1" cap="none" dirty="0" smtClean="0">
                <a:solidFill>
                  <a:srgbClr val="FF0000"/>
                </a:solidFill>
              </a:rPr>
              <a:t>Основой личностно ориентированной технологии  является эмоционально  комфортный климат в группе и содержательное, личностно-ориентированное взаимодействие воспитателя с детьми. </a:t>
            </a:r>
            <a:endParaRPr lang="ru-RU" sz="2400" b="1" i="1" cap="none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492896"/>
            <a:ext cx="8075240" cy="3981056"/>
          </a:xfrm>
        </p:spPr>
        <p:txBody>
          <a:bodyPr/>
          <a:lstStyle/>
          <a:p>
            <a:r>
              <a:rPr lang="ru-RU" dirty="0" smtClean="0"/>
              <a:t>Построение доверительных отношений с ребенком.</a:t>
            </a:r>
          </a:p>
          <a:p>
            <a:r>
              <a:rPr lang="ru-RU" dirty="0" smtClean="0"/>
              <a:t>Общение с ребенком на равных.</a:t>
            </a:r>
          </a:p>
          <a:p>
            <a:r>
              <a:rPr lang="ru-RU" dirty="0" smtClean="0"/>
              <a:t>Уважение личности и достоинства маленького человека.</a:t>
            </a:r>
          </a:p>
          <a:p>
            <a:r>
              <a:rPr lang="ru-RU" dirty="0" smtClean="0"/>
              <a:t>Построение обучения таким образом, чтобы учитывались индивидуальные особенности каждого конкретного ребенка.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1872208"/>
          </a:xfrm>
        </p:spPr>
        <p:txBody>
          <a:bodyPr>
            <a:noAutofit/>
          </a:bodyPr>
          <a:lstStyle/>
          <a:p>
            <a:r>
              <a:rPr lang="ru-RU" sz="2400" b="1" i="1" cap="none" dirty="0" smtClean="0">
                <a:solidFill>
                  <a:srgbClr val="FF0000"/>
                </a:solidFill>
              </a:rPr>
              <a:t> </a:t>
            </a:r>
            <a:br>
              <a:rPr lang="ru-RU" sz="2400" b="1" i="1" cap="none" dirty="0" smtClean="0">
                <a:solidFill>
                  <a:srgbClr val="FF0000"/>
                </a:solidFill>
              </a:rPr>
            </a:br>
            <a:r>
              <a:rPr lang="ru-RU" sz="2400" b="1" i="1" cap="none" dirty="0" smtClean="0">
                <a:solidFill>
                  <a:srgbClr val="FF0000"/>
                </a:solidFill>
              </a:rPr>
              <a:t/>
            </a:r>
            <a:br>
              <a:rPr lang="ru-RU" sz="2400" b="1" i="1" cap="none" dirty="0" smtClean="0">
                <a:solidFill>
                  <a:srgbClr val="FF0000"/>
                </a:solidFill>
              </a:rPr>
            </a:br>
            <a:r>
              <a:rPr lang="ru-RU" sz="2400" b="1" i="1" cap="none" dirty="0" smtClean="0">
                <a:solidFill>
                  <a:srgbClr val="FF0000"/>
                </a:solidFill>
              </a:rPr>
              <a:t/>
            </a:r>
            <a:br>
              <a:rPr lang="ru-RU" sz="2400" b="1" i="1" cap="none" dirty="0" smtClean="0">
                <a:solidFill>
                  <a:srgbClr val="FF0000"/>
                </a:solidFill>
              </a:rPr>
            </a:br>
            <a:r>
              <a:rPr lang="ru-RU" sz="2400" b="1" i="1" cap="none" dirty="0" smtClean="0">
                <a:solidFill>
                  <a:srgbClr val="FF0000"/>
                </a:solidFill>
              </a:rPr>
              <a:t/>
            </a:r>
            <a:br>
              <a:rPr lang="ru-RU" sz="2400" b="1" i="1" cap="none" dirty="0" smtClean="0">
                <a:solidFill>
                  <a:srgbClr val="FF0000"/>
                </a:solidFill>
              </a:rPr>
            </a:br>
            <a:r>
              <a:rPr lang="ru-RU" sz="2400" b="1" i="1" dirty="0" smtClean="0">
                <a:solidFill>
                  <a:srgbClr val="FF0000"/>
                </a:solidFill>
              </a:rPr>
              <a:t>Необходимым условием применения личностно-ориентированной технологии, является  индивидуальный подход к воспитанникам.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844824"/>
            <a:ext cx="7529264" cy="4629128"/>
          </a:xfrm>
        </p:spPr>
        <p:txBody>
          <a:bodyPr/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   Учитываются  интересы каждого ребенка, особенности характера и темперамента, уровень физического и психического развития. </a:t>
            </a:r>
          </a:p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   Условия его воспитания и развития в семье отношения с окружающими, в частности со сверстниками в коллективе.</a:t>
            </a:r>
          </a:p>
          <a:p>
            <a:pPr>
              <a:buNone/>
            </a:pPr>
            <a:endParaRPr lang="ru-RU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www.dsad48.inkaut.ru/img/userimg/25/image-9d70d9ac4ec7814c3317794e5b20b0ed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789040"/>
            <a:ext cx="288032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673280" cy="1656184"/>
          </a:xfrm>
        </p:spPr>
        <p:txBody>
          <a:bodyPr>
            <a:noAutofit/>
          </a:bodyPr>
          <a:lstStyle/>
          <a:p>
            <a:pPr algn="ctr"/>
            <a:r>
              <a:rPr lang="ru-RU" sz="2000" b="1" i="1" cap="none" dirty="0" smtClean="0">
                <a:solidFill>
                  <a:srgbClr val="FF0000"/>
                </a:solidFill>
              </a:rPr>
              <a:t>         Личностно-ориентированная технология реализуется в развивающей среде, отвечающей требованиям содержания новых образовательных программ. Она должна обеспечивать условия для развития индивидуальности ребенка, его интересов.</a:t>
            </a:r>
            <a:endParaRPr lang="ru-RU" sz="2000" b="1" i="1" cap="none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0017-024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2132856"/>
            <a:ext cx="2160240" cy="2448272"/>
          </a:xfrm>
          <a:prstGeom prst="rect">
            <a:avLst/>
          </a:prstGeom>
        </p:spPr>
      </p:pic>
      <p:pic>
        <p:nvPicPr>
          <p:cNvPr id="4" name="Содержимое 3" descr="1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411760" y="2924944"/>
            <a:ext cx="3494522" cy="2620892"/>
          </a:xfrm>
        </p:spPr>
      </p:pic>
      <p:pic>
        <p:nvPicPr>
          <p:cNvPr id="6" name="Рисунок 5" descr="2862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581128"/>
            <a:ext cx="2459766" cy="1844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86210"/>
          </a:xfrm>
        </p:spPr>
        <p:txBody>
          <a:bodyPr>
            <a:noAutofit/>
          </a:bodyPr>
          <a:lstStyle/>
          <a:p>
            <a:r>
              <a:rPr lang="ru-RU" sz="2400" b="1" i="1" cap="none" dirty="0" smtClean="0">
                <a:solidFill>
                  <a:srgbClr val="FF0000"/>
                </a:solidFill>
              </a:rPr>
              <a:t/>
            </a:r>
            <a:br>
              <a:rPr lang="ru-RU" sz="2400" b="1" i="1" cap="none" dirty="0" smtClean="0">
                <a:solidFill>
                  <a:srgbClr val="FF0000"/>
                </a:solidFill>
              </a:rPr>
            </a:br>
            <a:r>
              <a:rPr lang="ru-RU" sz="2400" b="1" i="1" cap="none" dirty="0" smtClean="0">
                <a:solidFill>
                  <a:srgbClr val="FF0000"/>
                </a:solidFill>
              </a:rPr>
              <a:t/>
            </a:r>
            <a:br>
              <a:rPr lang="ru-RU" sz="2400" b="1" i="1" cap="none" dirty="0" smtClean="0">
                <a:solidFill>
                  <a:srgbClr val="FF0000"/>
                </a:solidFill>
              </a:rPr>
            </a:br>
            <a:r>
              <a:rPr lang="ru-RU" sz="2400" b="1" i="1" cap="none" dirty="0" smtClean="0">
                <a:solidFill>
                  <a:srgbClr val="FF0000"/>
                </a:solidFill>
              </a:rPr>
              <a:t>Использование различных форм организации детей, дает положительные результаты для развития всесторонне развитой личности.</a:t>
            </a:r>
            <a:endParaRPr lang="ru-RU" sz="2400" b="1" i="1" cap="none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1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148064" y="2276872"/>
            <a:ext cx="3024336" cy="1890210"/>
          </a:xfrm>
        </p:spPr>
      </p:pic>
      <p:pic>
        <p:nvPicPr>
          <p:cNvPr id="6" name="Рисунок 5" descr="286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653136"/>
            <a:ext cx="3023904" cy="1944216"/>
          </a:xfrm>
          <a:prstGeom prst="rect">
            <a:avLst/>
          </a:prstGeom>
        </p:spPr>
      </p:pic>
      <p:pic>
        <p:nvPicPr>
          <p:cNvPr id="7" name="Рисунок 6" descr="0011-017-Masterim-iz-brosovogo-material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4437112"/>
            <a:ext cx="2927028" cy="2193913"/>
          </a:xfrm>
          <a:prstGeom prst="rect">
            <a:avLst/>
          </a:prstGeom>
        </p:spPr>
      </p:pic>
      <p:pic>
        <p:nvPicPr>
          <p:cNvPr id="8" name="Рисунок 7" descr="s12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2348880"/>
            <a:ext cx="2950767" cy="1944216"/>
          </a:xfrm>
          <a:prstGeom prst="rect">
            <a:avLst/>
          </a:prstGeom>
        </p:spPr>
      </p:pic>
      <p:pic>
        <p:nvPicPr>
          <p:cNvPr id="9" name="Рисунок 8" descr="http://www.mirprognozov.ru/uploads/images/old/malchik-s-albomom-po-risovaniju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2924944"/>
            <a:ext cx="273630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1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1" y="101118"/>
            <a:ext cx="7797550" cy="58481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338</TotalTime>
  <Words>210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"Личностно-ориентированная  технология  в работе с дошкольниками»</vt:lpstr>
      <vt:lpstr>          Личностно-ориентированная технология - это организация воспитательного процесса на основе глубокого уважения к личности ребенка, учете особенностей его индивидуального развития, отношения к нему как к сознательному, полноправному участнику воспитательного процесса.</vt:lpstr>
      <vt:lpstr>Задачи личностно-ориентированной технологии:</vt:lpstr>
      <vt:lpstr>Формы  организации :</vt:lpstr>
      <vt:lpstr>В рамках личностно-ориентированных технологий самостоятельными направлениями выделяются:</vt:lpstr>
      <vt:lpstr>Основой личностно ориентированной технологии  является эмоционально  комфортный климат в группе и содержательное, личностно-ориентированное взаимодействие воспитателя с детьми. </vt:lpstr>
      <vt:lpstr>     Необходимым условием применения личностно-ориентированной технологии, является  индивидуальный подход к воспитанникам. </vt:lpstr>
      <vt:lpstr>         Личностно-ориентированная технология реализуется в развивающей среде, отвечающей требованиям содержания новых образовательных программ. Она должна обеспечивать условия для развития индивидуальности ребенка, его интересов.</vt:lpstr>
      <vt:lpstr>  Использование различных форм организации детей, дает положительные результаты для развития всесторонне развитой личности.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Личностно-ориентированные технологии в работе с дошкольниками</dc:title>
  <dc:creator>kortes555@yandex.ru</dc:creator>
  <cp:lastModifiedBy>Вера</cp:lastModifiedBy>
  <cp:revision>49</cp:revision>
  <dcterms:created xsi:type="dcterms:W3CDTF">2018-08-25T07:40:50Z</dcterms:created>
  <dcterms:modified xsi:type="dcterms:W3CDTF">2020-12-04T14:44:46Z</dcterms:modified>
</cp:coreProperties>
</file>